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2"/>
  </p:notesMasterIdLst>
  <p:sldIdLst>
    <p:sldId id="290" r:id="rId5"/>
    <p:sldId id="259" r:id="rId6"/>
    <p:sldId id="260" r:id="rId7"/>
    <p:sldId id="261" r:id="rId8"/>
    <p:sldId id="262" r:id="rId9"/>
    <p:sldId id="263" r:id="rId10"/>
    <p:sldId id="275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9144000" cy="6858000" type="screen4x3"/>
  <p:notesSz cx="6858000" cy="9144000"/>
  <p:custDataLst>
    <p:tags r:id="rId2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F3B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0"/>
    <p:restoredTop sz="36726" autoAdjust="0"/>
  </p:normalViewPr>
  <p:slideViewPr>
    <p:cSldViewPr snapToGrid="0">
      <p:cViewPr varScale="1">
        <p:scale>
          <a:sx n="54" d="100"/>
          <a:sy n="54" d="100"/>
        </p:scale>
        <p:origin x="5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59503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86300" cy="3514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25" tIns="94025" rIns="94025" bIns="940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Prompt the participants to think back to the earlier session on Day One, “Know Thyself.” Ask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open-ended questions to get them to think about how they listen and encourage them to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begin opening up about what they perceive as their strengths and weaknesses.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● Ask: “When you think about your skills, your strengths, and your tendencies, how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many of you would say that one of your strengths is being a good listener?” Rate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yourself on a scale of 1 to 10, with 10 being “best.”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● Ask: “When you think about how other people perceive you, how do you think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they’d rate you as a good listener, on the worst/best scale of 1 to 10?”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● Ask: “What do you think it means to be a good listener?”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(Note: Explain that listening is an important skill of leadership, and this session will explore the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answer to the last question in detail.)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805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46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4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3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8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5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800" b="0" dirty="0">
                <a:solidFill>
                  <a:srgbClr val="FF0000"/>
                </a:solidFill>
              </a:rPr>
              <a:t>“The tool for this session is a stethoscope. If you’re a medical caregiver, you know that to be</a:t>
            </a:r>
          </a:p>
          <a:p>
            <a:pPr marL="158750" indent="0">
              <a:buNone/>
            </a:pPr>
            <a:r>
              <a:rPr lang="en-US" sz="1800" b="0" dirty="0">
                <a:solidFill>
                  <a:srgbClr val="FF0000"/>
                </a:solidFill>
              </a:rPr>
              <a:t>able to help your patient, you need to listen to what they’re saying, and you also need to</a:t>
            </a:r>
          </a:p>
          <a:p>
            <a:pPr marL="158750" indent="0">
              <a:buNone/>
            </a:pPr>
            <a:r>
              <a:rPr lang="en-US" sz="1800" b="0" dirty="0">
                <a:solidFill>
                  <a:srgbClr val="FF0000"/>
                </a:solidFill>
              </a:rPr>
              <a:t>pay attention to other signals from their body. The stethoscope is a tool to amplify those</a:t>
            </a:r>
          </a:p>
          <a:p>
            <a:pPr marL="158750" indent="0">
              <a:buNone/>
            </a:pPr>
            <a:r>
              <a:rPr lang="en-US" sz="1800" b="0" dirty="0">
                <a:solidFill>
                  <a:srgbClr val="FF0000"/>
                </a:solidFill>
              </a:rPr>
              <a:t>signals so you can hear them, but it requires concentration and a conscious effort to</a:t>
            </a:r>
          </a:p>
          <a:p>
            <a:pPr marL="158750" indent="0">
              <a:buNone/>
            </a:pPr>
            <a:r>
              <a:rPr lang="en-US" sz="1800" b="0" dirty="0">
                <a:solidFill>
                  <a:srgbClr val="FF0000"/>
                </a:solidFill>
              </a:rPr>
              <a:t>listen carefully—the same way a good leader must listen carefully to the people around</a:t>
            </a:r>
          </a:p>
          <a:p>
            <a:pPr marL="158750" indent="0">
              <a:buNone/>
            </a:pPr>
            <a:r>
              <a:rPr lang="en-US" sz="1800" b="0" dirty="0">
                <a:solidFill>
                  <a:srgbClr val="FF0000"/>
                </a:solidFill>
              </a:rPr>
              <a:t>them. Like a stethoscope, the skill of effective listening helps you use the power of</a:t>
            </a:r>
          </a:p>
          <a:p>
            <a:pPr marL="158750" indent="0">
              <a:buNone/>
            </a:pPr>
            <a:r>
              <a:rPr lang="en-US" sz="1800" b="0" dirty="0">
                <a:solidFill>
                  <a:srgbClr val="FF0000"/>
                </a:solidFill>
              </a:rPr>
              <a:t>perception not only to hear the words from someone’s mouth but also to understand</a:t>
            </a:r>
          </a:p>
          <a:p>
            <a:pPr marL="158750" indent="0">
              <a:buNone/>
            </a:pPr>
            <a:r>
              <a:rPr lang="en-US" sz="1800" b="0" dirty="0">
                <a:solidFill>
                  <a:srgbClr val="FF0000"/>
                </a:solidFill>
              </a:rPr>
              <a:t>what’s in their heart.”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3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brief role-play involves a short conversation where participants are instructed to use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ineffective listening techniques. While the instructions are admittedly simplistic, and the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acting is likely to be exaggerated, the goal of this role-play and the ensuing discussion 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lighten the mood, open participants’ minds, and get them to start thinking about how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way people listen (or don’t listen) affects other people and the outcome of 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conversation. The role-play itself should only take 2 minutes.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Directions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Pair off the participants. Appoint a speaker and a listener in each pair. If there is an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odd number of participants, the troop guide can join as a speaker.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 Give each of the listeners one instruction card. The listener will keep the card’s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message hidden from the speaker. Instruct the speakers to talk to the listeners for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one minute about a recent trip or vacation or a favorite hobby or pastime.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 Each listener responds with behavior determined by the assigned message: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 Interrupt the speaker.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 Give the speaker advice before they are done speaking.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 Give the speaker a blank look.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 Be bored.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the role-play, take a few minutes for an open discussion with the patrol as a whole.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● Ask the speakers what they just experienced. How did the reactions of the listeners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affect them?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● Ask the listeners how the speakers responded to their particular listening behavior.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Listening as a Key Leadership Skill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en-US" dirty="0"/>
              <a:t>Explain that listening is a critical part of effective two-way communication, which we talked</a:t>
            </a:r>
          </a:p>
          <a:p>
            <a:pPr marL="158750" indent="0">
              <a:buFontTx/>
              <a:buNone/>
            </a:pPr>
            <a:r>
              <a:rPr lang="en-US" dirty="0"/>
              <a:t>about in the last session about communicating effectively. Listening is how we make</a:t>
            </a:r>
          </a:p>
          <a:p>
            <a:pPr marL="158750" indent="0">
              <a:buFontTx/>
              <a:buNone/>
            </a:pPr>
            <a:r>
              <a:rPr lang="en-US" dirty="0"/>
              <a:t>sure that the receiver gets the message.</a:t>
            </a:r>
          </a:p>
          <a:p>
            <a:pPr marL="158750" indent="0">
              <a:buFontTx/>
              <a:buNone/>
            </a:pPr>
            <a:r>
              <a:rPr lang="en-US" dirty="0"/>
              <a:t>Listening is an important leadership skill because it helps us learn and connect with people.</a:t>
            </a:r>
          </a:p>
          <a:p>
            <a:pPr marL="158750" indent="0">
              <a:buFontTx/>
              <a:buNone/>
            </a:pPr>
            <a:r>
              <a:rPr lang="en-US" dirty="0"/>
              <a:t>Sharing ideas and experiences with one another creates trust, understanding, and an</a:t>
            </a:r>
          </a:p>
          <a:p>
            <a:pPr marL="158750" indent="0">
              <a:buFontTx/>
              <a:buNone/>
            </a:pPr>
            <a:r>
              <a:rPr lang="en-US" dirty="0"/>
              <a:t>awareness of one another’s strengths and skills. These are the building blocks of</a:t>
            </a:r>
          </a:p>
          <a:p>
            <a:pPr marL="158750" indent="0">
              <a:buFontTx/>
              <a:buNone/>
            </a:pPr>
            <a:r>
              <a:rPr lang="en-US" dirty="0"/>
              <a:t>friendships and teamwork.</a:t>
            </a:r>
          </a:p>
          <a:p>
            <a:pPr marL="158750" indent="0">
              <a:buFontTx/>
              <a:buNone/>
            </a:pPr>
            <a:r>
              <a:rPr lang="en-US" dirty="0"/>
              <a:t>Listening helps us work together to make decisions and find solutions. It’s hard to move a</a:t>
            </a:r>
          </a:p>
          <a:p>
            <a:pPr marL="158750" indent="0">
              <a:buFontTx/>
              <a:buNone/>
            </a:pPr>
            <a:r>
              <a:rPr lang="en-US" dirty="0"/>
              <a:t>conversation forward and make progress if you’re not really listening.</a:t>
            </a:r>
          </a:p>
          <a:p>
            <a:pPr marL="158750" indent="0">
              <a:buFontTx/>
              <a:buNone/>
            </a:pPr>
            <a:r>
              <a:rPr lang="en-US" dirty="0"/>
              <a:t>Note how many of the participants in the patrol work directly with youth, and emphasize how</a:t>
            </a:r>
          </a:p>
          <a:p>
            <a:pPr marL="158750" indent="0">
              <a:buFontTx/>
              <a:buNone/>
            </a:pPr>
            <a:r>
              <a:rPr lang="en-US" dirty="0"/>
              <a:t>important it is to listen to them. Young people may not be accustomed to adults truly</a:t>
            </a:r>
          </a:p>
          <a:p>
            <a:pPr marL="158750" indent="0">
              <a:buFontTx/>
              <a:buNone/>
            </a:pPr>
            <a:r>
              <a:rPr lang="en-US" dirty="0"/>
              <a:t>listening to them. When you listen with care and understanding, it can be a meaningful</a:t>
            </a:r>
          </a:p>
          <a:p>
            <a:pPr marL="158750" indent="0">
              <a:buFontTx/>
              <a:buNone/>
            </a:pPr>
            <a:r>
              <a:rPr lang="en-US" dirty="0"/>
              <a:t>experience for them and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400" b="1" dirty="0"/>
              <a:t>Share quote:</a:t>
            </a:r>
          </a:p>
          <a:p>
            <a:pPr marL="158750" indent="0">
              <a:buNone/>
            </a:pPr>
            <a:endParaRPr lang="en-US" sz="1400" b="0" dirty="0"/>
          </a:p>
          <a:p>
            <a:pPr marL="158750" indent="0">
              <a:buNone/>
            </a:pPr>
            <a:r>
              <a:rPr lang="en-US" sz="1400" b="0" dirty="0"/>
              <a:t>To understand, we need to listen. And effective listening is more than just hearing what</a:t>
            </a:r>
          </a:p>
          <a:p>
            <a:pPr marL="158750" indent="0">
              <a:buNone/>
            </a:pPr>
            <a:r>
              <a:rPr lang="en-US" sz="1400" b="0" dirty="0"/>
              <a:t>somebody else is saying. That’s what this session is all about: raising awareness of the</a:t>
            </a:r>
          </a:p>
          <a:p>
            <a:pPr marL="158750" indent="0">
              <a:buNone/>
            </a:pPr>
            <a:r>
              <a:rPr lang="en-US" sz="1400" b="0" dirty="0"/>
              <a:t>importance of listening and how we do it.</a:t>
            </a:r>
          </a:p>
          <a:p>
            <a:pPr marL="158750" indent="0">
              <a:buNone/>
            </a:pPr>
            <a:endParaRPr lang="en-US" sz="1400" b="0" dirty="0"/>
          </a:p>
          <a:p>
            <a:pPr marL="158750" indent="0">
              <a:buNone/>
            </a:pPr>
            <a:r>
              <a:rPr lang="en-US" sz="1400" b="0" dirty="0"/>
              <a:t>Two Parts of Effective Listening</a:t>
            </a:r>
          </a:p>
          <a:p>
            <a:pPr marL="158750" indent="0">
              <a:buNone/>
            </a:pPr>
            <a:r>
              <a:rPr lang="en-US" sz="1400" b="0" dirty="0"/>
              <a:t>Explain the two parts of effective listening with key words written on a whiteboard or flip chart for</a:t>
            </a:r>
          </a:p>
          <a:p>
            <a:pPr marL="158750" indent="0">
              <a:buNone/>
            </a:pPr>
            <a:r>
              <a:rPr lang="en-US" sz="1400" b="0" dirty="0"/>
              <a:t>reinforcement.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83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en-US" sz="1400" dirty="0"/>
              <a:t>Active listening reflects what a person is saying to confirm comprehension.</a:t>
            </a:r>
          </a:p>
          <a:p>
            <a:pPr marL="158750" indent="0">
              <a:buFontTx/>
              <a:buNone/>
            </a:pPr>
            <a:r>
              <a:rPr lang="en-US" sz="1400" dirty="0"/>
              <a:t>“What I understand you to be saying is this...” By rephrasing the information and bouncing it</a:t>
            </a:r>
          </a:p>
          <a:p>
            <a:pPr marL="158750" indent="0">
              <a:buFontTx/>
              <a:buNone/>
            </a:pPr>
            <a:r>
              <a:rPr lang="en-US" sz="1400" dirty="0"/>
              <a:t>back to the speaker, the listener confirms that the message has been correctly received.</a:t>
            </a:r>
          </a:p>
          <a:p>
            <a:pPr marL="158750" indent="0">
              <a:buFontTx/>
              <a:buNone/>
            </a:pPr>
            <a:r>
              <a:rPr lang="en-US" sz="1400" dirty="0"/>
              <a:t>Listeners doing this are not making value judgments. They are simply</a:t>
            </a:r>
          </a:p>
          <a:p>
            <a:pPr marL="158750" indent="0">
              <a:buFontTx/>
              <a:buNone/>
            </a:pPr>
            <a:r>
              <a:rPr lang="en-US" sz="1400" dirty="0"/>
              <a:t>● making sure they are hearing what the speakers have to say; and</a:t>
            </a:r>
          </a:p>
          <a:p>
            <a:pPr marL="158750" indent="0">
              <a:buFontTx/>
              <a:buNone/>
            </a:pPr>
            <a:r>
              <a:rPr lang="en-US" sz="1400" dirty="0"/>
              <a:t>● letting the speakers know that their messages are getting through.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77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Empathetic listening is a sincere attempt by a listener to understand in depth what a speaker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is saying.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Empathetic listeners pay attention to more than just the words they hear. They also take care to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notice a speaker’s body language, tone of voice, and emotional sense and consider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them part of the complete “package”—the entire message the speaker is sending.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Empathetic listening requires you to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● put yourself in the speaker’s place;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● imagine things from the speaker’s point of view; and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● try to understand how the speaker feels. That doesn’t mean you have to agree with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everything that’s being said, but it means you at least try to understand where they’re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coming from.</a:t>
            </a:r>
          </a:p>
          <a:p>
            <a:pPr marL="15875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To be effective, listening should be both active and empathetic. Both types are important but</a:t>
            </a:r>
          </a:p>
          <a:p>
            <a:pPr marL="158750" indent="0">
              <a:buNone/>
            </a:pPr>
            <a:r>
              <a:rPr lang="en-US" dirty="0">
                <a:highlight>
                  <a:srgbClr val="FFFF00"/>
                </a:highlight>
              </a:rPr>
              <a:t>employ different methods.</a:t>
            </a:r>
          </a:p>
          <a:p>
            <a:pPr marL="158750" indent="0">
              <a:buNone/>
            </a:pPr>
            <a:r>
              <a:rPr lang="en-US">
                <a:highlight>
                  <a:srgbClr val="FFFF00"/>
                </a:highlight>
              </a:rPr>
              <a:t>Role-play #2: Effective Listening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3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4172-1A41-446E-9A32-F46077EF83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8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48881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371600" y="30099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1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>
            <a:spLocks noGrp="1"/>
          </p:cNvSpPr>
          <p:nvPr>
            <p:ph type="ctrTitle"/>
          </p:nvPr>
        </p:nvSpPr>
        <p:spPr>
          <a:xfrm>
            <a:off x="457200" y="2286000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83590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60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0" i="0" u="none" strike="noStrike" cap="none">
          <a:solidFill>
            <a:srgbClr val="000000"/>
          </a:solidFill>
          <a:latin typeface="+mj-lt"/>
          <a:ea typeface="Raleway" panose="020B05030301010600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571500" y="1461247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5400" dirty="0">
                <a:solidFill>
                  <a:schemeClr val="tx1"/>
                </a:solidFill>
                <a:latin typeface="Raleway" pitchFamily="2" charset="0"/>
              </a:rPr>
              <a:t>Learn to Listen, </a:t>
            </a:r>
            <a:br>
              <a:rPr lang="en-US" sz="5400" dirty="0">
                <a:solidFill>
                  <a:schemeClr val="tx1"/>
                </a:solidFill>
                <a:latin typeface="Raleway" pitchFamily="2" charset="0"/>
              </a:rPr>
            </a:br>
            <a:r>
              <a:rPr lang="en-US" sz="5400" dirty="0">
                <a:solidFill>
                  <a:schemeClr val="tx1"/>
                </a:solidFill>
                <a:latin typeface="Raleway" pitchFamily="2" charset="0"/>
              </a:rPr>
              <a:t>Listen to Learn</a:t>
            </a:r>
            <a:endParaRPr sz="54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1E9F265F-5799-53CB-076E-E4A911F3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41697"/>
            <a:ext cx="5943600" cy="14140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2B8F-87BE-4F10-A64F-67BCD39D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154" y="446968"/>
            <a:ext cx="6013938" cy="59640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Monitoring our listening level</a:t>
            </a:r>
          </a:p>
          <a:p>
            <a:pPr marL="0" indent="0" algn="ctr"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C0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might be a circumstance where it could be harder to listen effectively?</a:t>
            </a:r>
          </a:p>
          <a:p>
            <a:endParaRPr lang="en-US" sz="3500" dirty="0">
              <a:solidFill>
                <a:srgbClr val="C02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C0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you do if someone wants to talk with you, but you recognize that something is preventing you from being an effective listener right now?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83960-3CE3-4467-9B7E-DFC948729E00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Discussion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7A1121B0-3EAD-460B-BD02-DD073AA5F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6D7FEA-F4B3-492D-84C1-73ABFB12A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72464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97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37A28-7A85-4620-8A93-DE7667988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076" y="81256"/>
            <a:ext cx="7631723" cy="3602721"/>
          </a:xfrm>
        </p:spPr>
        <p:txBody>
          <a:bodyPr/>
          <a:lstStyle/>
          <a:p>
            <a:pPr marL="0" indent="0" algn="ctr">
              <a:buNone/>
            </a:pP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C0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time when someone gave you negative feedback…</a:t>
            </a:r>
            <a:br>
              <a:rPr lang="en-US" b="1" dirty="0">
                <a:solidFill>
                  <a:srgbClr val="C0203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C02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did it make you feel?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you usually feel and react when you get negative feedback?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CF3AC-7B29-4305-9190-FA13A9FF0196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Feedback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7AFA756E-DF08-4539-A33B-EF54D2D3F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0E03FE0-E0F5-4FFD-A9E0-B60B03BE7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092" y="3683977"/>
            <a:ext cx="2719815" cy="29245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36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056D-C9AE-4EBB-8CA2-761D3EC8A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907" y="377072"/>
            <a:ext cx="8041117" cy="574909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Importance of empathy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Share ideas:</a:t>
            </a:r>
          </a:p>
          <a:p>
            <a:pPr marL="1084263" lvl="1"/>
            <a:r>
              <a:rPr lang="en-US" sz="3200" b="1" i="1" dirty="0">
                <a:solidFill>
                  <a:srgbClr val="C0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feedback</a:t>
            </a:r>
          </a:p>
          <a:p>
            <a:pPr marL="1084263" lvl="1"/>
            <a:r>
              <a:rPr lang="en-US" sz="3200" b="1" i="1" dirty="0">
                <a:solidFill>
                  <a:srgbClr val="C0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B503D-A3FD-4A33-A2B4-8167E0330366}"/>
              </a:ext>
            </a:extLst>
          </p:cNvPr>
          <p:cNvSpPr txBox="1"/>
          <p:nvPr/>
        </p:nvSpPr>
        <p:spPr>
          <a:xfrm>
            <a:off x="4405" y="0"/>
            <a:ext cx="822960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+mj-lt"/>
              </a:rPr>
              <a:t>Giving &amp; Receiving Feedback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024DB63F-D7AC-4428-B463-F06C40A5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4252D-DFD3-4D99-B7D2-78DFFC4B2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687" y="3008186"/>
            <a:ext cx="4906625" cy="38498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994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vector graphics, toy&#10;&#10;Description automatically generated">
            <a:extLst>
              <a:ext uri="{FF2B5EF4-FFF2-40B4-BE49-F238E27FC236}">
                <a16:creationId xmlns:a16="http://schemas.microsoft.com/office/drawing/2014/main" id="{183A242D-1060-4195-84C7-BBF98F918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14" y="3016664"/>
            <a:ext cx="4694965" cy="38413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0866B-265E-4FFA-849A-73085D87F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74" y="188536"/>
            <a:ext cx="8273305" cy="593762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crucial skill in Scouting and the workplace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change a youth’s attitude and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self-perception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Helps with “continual improvement”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“Growing” is a central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theme of Wood Badge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8C061-6973-4E14-8917-E29C46738414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Feedback Thoughts</a:t>
            </a: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EDF86888-F395-409D-9214-4EF015F57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609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B492B39-2C21-4591-A075-B8A89D52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144000" cy="6874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3B55F-C9D3-4CE0-9E31-0711F45E9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153" y="1011115"/>
            <a:ext cx="8093871" cy="2936632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aware of how we listen.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 barriers to good listening.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how these barriers affect listening.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effective listening skills.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4F4A8-F409-4AE8-8DE4-527ECB1E49FD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Summary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B12904C6-5E3C-4C94-9CB6-562296DEF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169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8E3F8D94-0FEA-4238-8474-E7BA7B29E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63B1-7DC6-412A-8643-8CD30F6E3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77" y="311084"/>
            <a:ext cx="8120247" cy="4374037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leaders, we can’t be “all talk”.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all can become more effective listeners.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 leaders know that: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C020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IS A GIFT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31923-3133-4172-ADCF-5E6DD309711E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Conclusion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914789D3-4444-4BFA-98EC-9DD5FE89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223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rge body of water&#10;&#10;Description automatically generated">
            <a:extLst>
              <a:ext uri="{FF2B5EF4-FFF2-40B4-BE49-F238E27FC236}">
                <a16:creationId xmlns:a16="http://schemas.microsoft.com/office/drawing/2014/main" id="{178CA13E-8283-4D2D-81CF-3BFD3781E1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861774" y="0"/>
            <a:ext cx="8282226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4882B-A3DD-4CD6-ABE1-4E160C8C0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246" y="471340"/>
            <a:ext cx="7596554" cy="565482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listening style</a:t>
            </a:r>
          </a:p>
          <a:p>
            <a:pPr marL="914400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you do well?</a:t>
            </a:r>
          </a:p>
          <a:p>
            <a:pPr marL="914400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could you improve?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Wood Badge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Tickets</a:t>
            </a:r>
          </a:p>
          <a:p>
            <a:pPr marL="914400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will it be important </a:t>
            </a:r>
            <a:b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use effective </a:t>
            </a:r>
            <a:b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 skills?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1492F-0751-4F16-88D3-D54EE0FBAC41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Reflection</a:t>
            </a: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F5567F99-1C39-4AE8-A6D5-5E2A69839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885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4B55-B449-45F7-9BE3-4B83C2E44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276" y="517749"/>
            <a:ext cx="7464669" cy="5531023"/>
          </a:xfrm>
        </p:spPr>
        <p:txBody>
          <a:bodyPr/>
          <a:lstStyle/>
          <a:p>
            <a:pPr marL="5397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Explain how we listen.</a:t>
            </a:r>
          </a:p>
          <a:p>
            <a:pPr marL="5397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Examine barriers to effective listening and how they affect communication.</a:t>
            </a:r>
          </a:p>
          <a:p>
            <a:pPr marL="5397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effective listening skills.</a:t>
            </a:r>
          </a:p>
          <a:p>
            <a:pPr marL="5397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Evaluate a feedback scenario.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737C8-86C4-4108-BD98-C887DBCCD457}"/>
              </a:ext>
            </a:extLst>
          </p:cNvPr>
          <p:cNvSpPr txBox="1"/>
          <p:nvPr/>
        </p:nvSpPr>
        <p:spPr>
          <a:xfrm>
            <a:off x="0" y="0"/>
            <a:ext cx="1015663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+mj-lt"/>
              </a:rPr>
              <a:t>Objectives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99C0EA41-C30C-4F07-B797-E509B6D57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144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61775" y="958362"/>
            <a:ext cx="8263970" cy="550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40CFB-A30E-4D4F-B006-96833E619674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Learning Tool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43E0D408-451D-4EC0-9DDC-D8D0EA884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8270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9B37CE-1F53-4F01-A1CA-6A9ABABF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1774" y="920156"/>
            <a:ext cx="8282226" cy="63526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A6275-91B9-4B0D-823C-DCD38AAA0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74" y="414782"/>
            <a:ext cx="8282226" cy="931985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C02034"/>
                </a:solidFill>
              </a:rPr>
              <a:t>S</a:t>
            </a:r>
            <a:r>
              <a:rPr lang="en-US" sz="4000" b="1" dirty="0">
                <a:solidFill>
                  <a:srgbClr val="C02034"/>
                </a:solidFill>
                <a:latin typeface="+mj-lt"/>
              </a:rPr>
              <a:t>peaker/Listener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FF648-7A19-464B-87DC-310F0D36960F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Role-play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75B1B98F-B6D7-40A8-B22A-BC60B0879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187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5C50DC-CD2F-4594-9B78-9B7F4FFFB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30046"/>
            <a:ext cx="8229600" cy="452596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an important leadership skill.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Helps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two-way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communication.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Helps us work together to make decisions and find solutions.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with youth…</a:t>
            </a:r>
          </a:p>
        </p:txBody>
      </p:sp>
      <p:pic>
        <p:nvPicPr>
          <p:cNvPr id="10" name="Picture 9" descr="http://bbcpersian7.com/images/cartoon-big-ear-clipart-7.jpg">
            <a:extLst>
              <a:ext uri="{FF2B5EF4-FFF2-40B4-BE49-F238E27FC236}">
                <a16:creationId xmlns:a16="http://schemas.microsoft.com/office/drawing/2014/main" id="{633FFF01-0F8B-49E8-95AE-31C3F898398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77" y="4222433"/>
            <a:ext cx="3274745" cy="26355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77349-54AE-4150-A266-19D307537E5B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Key Leadership Skill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496BF8EC-81CA-40A7-B56F-05CDE941D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668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A263-D628-4606-A201-AE37CCA1B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114" y="490194"/>
            <a:ext cx="7948247" cy="551609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+mn-lt"/>
                <a:cs typeface="Arial" panose="020B0604020202020204" pitchFamily="34" charset="0"/>
              </a:rPr>
              <a:t>“Seek first to understand,</a:t>
            </a:r>
          </a:p>
          <a:p>
            <a:pPr marL="0" indent="0">
              <a:buNone/>
            </a:pPr>
            <a:r>
              <a:rPr lang="en-US" sz="3600" dirty="0">
                <a:latin typeface="+mn-lt"/>
                <a:cs typeface="Arial" panose="020B0604020202020204" pitchFamily="34" charset="0"/>
              </a:rPr>
              <a:t>then to be understood.”</a:t>
            </a: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US" sz="2400" dirty="0">
                <a:latin typeface="+mn-lt"/>
                <a:cs typeface="Arial" panose="020B0604020202020204" pitchFamily="34" charset="0"/>
              </a:rPr>
              <a:t>—Stephen R. Covey,</a:t>
            </a:r>
          </a:p>
          <a:p>
            <a:pPr marL="0" indent="0" algn="r">
              <a:buNone/>
            </a:pPr>
            <a:r>
              <a:rPr lang="en-US" sz="2400" i="1" dirty="0">
                <a:latin typeface="+mn-lt"/>
                <a:cs typeface="Arial" panose="020B0604020202020204" pitchFamily="34" charset="0"/>
              </a:rPr>
              <a:t>The 7 Habits of Highly Effective People</a:t>
            </a:r>
            <a:endParaRPr lang="en-US" sz="2400" b="1" dirty="0">
              <a:latin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The 7 Habits of Highly Effective People By Stephen R. Covey">
            <a:extLst>
              <a:ext uri="{FF2B5EF4-FFF2-40B4-BE49-F238E27FC236}">
                <a16:creationId xmlns:a16="http://schemas.microsoft.com/office/drawing/2014/main" id="{86D69685-0050-4B5B-BD90-DDA97012D8F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10534"/>
          <a:stretch/>
        </p:blipFill>
        <p:spPr bwMode="auto">
          <a:xfrm>
            <a:off x="1140644" y="3412503"/>
            <a:ext cx="2205872" cy="3159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9FA31-058A-4656-B489-F9F6EAD995D2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One of the 7 Habits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783DBB26-DE46-4326-B1A1-21CA25B61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797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09FA31-058A-4656-B489-F9F6EAD995D2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Active Listening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783DBB26-DE46-4326-B1A1-21CA25B61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92176" y="755775"/>
            <a:ext cx="6585439" cy="6233745"/>
            <a:chOff x="1354469" y="746349"/>
            <a:chExt cx="6585439" cy="62337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D69685-0050-4B5B-BD90-DDA97012D8F8}"/>
                </a:ext>
              </a:extLst>
            </p:cNvPr>
            <p:cNvPicPr/>
            <p:nvPr/>
          </p:nvPicPr>
          <p:blipFill>
            <a:blip r:embed="rId5"/>
            <a:srcRect/>
            <a:stretch/>
          </p:blipFill>
          <p:spPr bwMode="auto">
            <a:xfrm>
              <a:off x="1354469" y="746349"/>
              <a:ext cx="6585439" cy="62337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C02D3D-0FE5-4BA2-A04F-A48D398F71C3}"/>
                </a:ext>
              </a:extLst>
            </p:cNvPr>
            <p:cNvSpPr/>
            <p:nvPr/>
          </p:nvSpPr>
          <p:spPr>
            <a:xfrm>
              <a:off x="3298838" y="6049108"/>
              <a:ext cx="2963007" cy="808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25127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BE0803-CB0D-491A-8CD5-5B5118976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74" y="0"/>
            <a:ext cx="828222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1D81F-A081-4590-98F6-C753FB8C33B6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Effective Listening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92BB1734-EA1F-46EF-9928-28D50CAD8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82FD12-CC92-4286-88AD-2DF3AF2B80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61775" y="4834017"/>
            <a:ext cx="4334480" cy="21119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437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491F20C-7B3F-4757-BC8B-E5857E08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74" y="0"/>
            <a:ext cx="828222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AD1B2-1427-491C-B673-0D0B6E698327}"/>
              </a:ext>
            </a:extLst>
          </p:cNvPr>
          <p:cNvSpPr txBox="1"/>
          <p:nvPr/>
        </p:nvSpPr>
        <p:spPr>
          <a:xfrm>
            <a:off x="0" y="0"/>
            <a:ext cx="861774" cy="6858000"/>
          </a:xfrm>
          <a:prstGeom prst="rect">
            <a:avLst/>
          </a:prstGeom>
          <a:solidFill>
            <a:srgbClr val="F3B617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</a:rPr>
              <a:t>Role Play</a:t>
            </a: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B77110B3-7AEC-41F7-9D9A-18115A3DD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75639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ood Badge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493BF4B2B6A7429F72C1CC8FF97920" ma:contentTypeVersion="9" ma:contentTypeDescription="Create a new document." ma:contentTypeScope="" ma:versionID="c329959eb85bcf361a3d4440c2a756db">
  <xsd:schema xmlns:xsd="http://www.w3.org/2001/XMLSchema" xmlns:xs="http://www.w3.org/2001/XMLSchema" xmlns:p="http://schemas.microsoft.com/office/2006/metadata/properties" xmlns:ns2="1960eeba-ec00-4d0e-9fc3-1fd849d65065" targetNamespace="http://schemas.microsoft.com/office/2006/metadata/properties" ma:root="true" ma:fieldsID="eff01ff32c672d8ccf2428f44b4a0e0b" ns2:_="">
    <xsd:import namespace="1960eeba-ec00-4d0e-9fc3-1fd849d650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0eeba-ec00-4d0e-9fc3-1fd849d650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4341B3-3C4F-41C2-9B00-820A95078D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60eeba-ec00-4d0e-9fc3-1fd849d650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F8D5E1-F0C4-4023-B085-6C81A0A565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20207D-AB81-40EC-95D3-38DC92719804}">
  <ds:schemaRefs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1960eeba-ec00-4d0e-9fc3-1fd849d6506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9821</TotalTime>
  <Words>1395</Words>
  <Application>Microsoft Macintosh PowerPoint</Application>
  <PresentationFormat>On-screen Show (4:3)</PresentationFormat>
  <Paragraphs>165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Raleway</vt:lpstr>
      <vt:lpstr>Office Theme</vt:lpstr>
      <vt:lpstr>Learn to Listen,  Listen to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To Listen, Listen To Learn</dc:title>
  <dc:subject/>
  <dc:creator>Ian</dc:creator>
  <cp:keywords/>
  <dc:description/>
  <cp:lastModifiedBy>Ben van Glabbeek</cp:lastModifiedBy>
  <cp:revision>70</cp:revision>
  <dcterms:modified xsi:type="dcterms:W3CDTF">2025-05-07T14:33:14Z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20710B7E-CE9B-4019-8A44-4505059B0E45</vt:lpwstr>
  </property>
  <property fmtid="{D5CDD505-2E9C-101B-9397-08002B2CF9AE}" pid="3" name="ArticulatePath">
    <vt:lpwstr>2_05_07_Powerpoint_Learn_to_Listen_07-13-19</vt:lpwstr>
  </property>
  <property fmtid="{D5CDD505-2E9C-101B-9397-08002B2CF9AE}" pid="4" name="ContentTypeId">
    <vt:lpwstr>0x0101003C493BF4B2B6A7429F72C1CC8FF97920</vt:lpwstr>
  </property>
</Properties>
</file>